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</p:sldIdLst>
  <p:sldSz cx="16256000" cy="10160000"/>
  <p:notesSz cx="6858000" cy="9144000"/>
  <p:defaultTextStyle>
    <a:defPPr>
      <a:defRPr lang="en-US"/>
    </a:defPPr>
    <a:lvl1pPr marL="0" algn="l" defTabSz="161254" rtl="0" eaLnBrk="1" latinLnBrk="0" hangingPunct="1">
      <a:defRPr sz="635" kern="1200">
        <a:solidFill>
          <a:schemeClr val="tx1"/>
        </a:solidFill>
        <a:latin typeface="+mn-lt"/>
        <a:ea typeface="+mn-ea"/>
        <a:cs typeface="+mn-cs"/>
      </a:defRPr>
    </a:lvl1pPr>
    <a:lvl2pPr marL="161254" algn="l" defTabSz="161254" rtl="0" eaLnBrk="1" latinLnBrk="0" hangingPunct="1">
      <a:defRPr sz="635" kern="1200">
        <a:solidFill>
          <a:schemeClr val="tx1"/>
        </a:solidFill>
        <a:latin typeface="+mn-lt"/>
        <a:ea typeface="+mn-ea"/>
        <a:cs typeface="+mn-cs"/>
      </a:defRPr>
    </a:lvl2pPr>
    <a:lvl3pPr marL="322509" algn="l" defTabSz="161254" rtl="0" eaLnBrk="1" latinLnBrk="0" hangingPunct="1">
      <a:defRPr sz="635" kern="1200">
        <a:solidFill>
          <a:schemeClr val="tx1"/>
        </a:solidFill>
        <a:latin typeface="+mn-lt"/>
        <a:ea typeface="+mn-ea"/>
        <a:cs typeface="+mn-cs"/>
      </a:defRPr>
    </a:lvl3pPr>
    <a:lvl4pPr marL="483763" algn="l" defTabSz="161254" rtl="0" eaLnBrk="1" latinLnBrk="0" hangingPunct="1">
      <a:defRPr sz="635" kern="1200">
        <a:solidFill>
          <a:schemeClr val="tx1"/>
        </a:solidFill>
        <a:latin typeface="+mn-lt"/>
        <a:ea typeface="+mn-ea"/>
        <a:cs typeface="+mn-cs"/>
      </a:defRPr>
    </a:lvl4pPr>
    <a:lvl5pPr marL="645018" algn="l" defTabSz="161254" rtl="0" eaLnBrk="1" latinLnBrk="0" hangingPunct="1">
      <a:defRPr sz="635" kern="1200">
        <a:solidFill>
          <a:schemeClr val="tx1"/>
        </a:solidFill>
        <a:latin typeface="+mn-lt"/>
        <a:ea typeface="+mn-ea"/>
        <a:cs typeface="+mn-cs"/>
      </a:defRPr>
    </a:lvl5pPr>
    <a:lvl6pPr marL="806272" algn="l" defTabSz="161254" rtl="0" eaLnBrk="1" latinLnBrk="0" hangingPunct="1">
      <a:defRPr sz="635" kern="1200">
        <a:solidFill>
          <a:schemeClr val="tx1"/>
        </a:solidFill>
        <a:latin typeface="+mn-lt"/>
        <a:ea typeface="+mn-ea"/>
        <a:cs typeface="+mn-cs"/>
      </a:defRPr>
    </a:lvl6pPr>
    <a:lvl7pPr marL="967527" algn="l" defTabSz="161254" rtl="0" eaLnBrk="1" latinLnBrk="0" hangingPunct="1">
      <a:defRPr sz="635" kern="1200">
        <a:solidFill>
          <a:schemeClr val="tx1"/>
        </a:solidFill>
        <a:latin typeface="+mn-lt"/>
        <a:ea typeface="+mn-ea"/>
        <a:cs typeface="+mn-cs"/>
      </a:defRPr>
    </a:lvl7pPr>
    <a:lvl8pPr marL="1128781" algn="l" defTabSz="161254" rtl="0" eaLnBrk="1" latinLnBrk="0" hangingPunct="1">
      <a:defRPr sz="635" kern="1200">
        <a:solidFill>
          <a:schemeClr val="tx1"/>
        </a:solidFill>
        <a:latin typeface="+mn-lt"/>
        <a:ea typeface="+mn-ea"/>
        <a:cs typeface="+mn-cs"/>
      </a:defRPr>
    </a:lvl8pPr>
    <a:lvl9pPr marL="1290036" algn="l" defTabSz="161254" rtl="0" eaLnBrk="1" latinLnBrk="0" hangingPunct="1">
      <a:defRPr sz="63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mus Rezol" initials="SR" lastIdx="1" clrIdx="0">
    <p:extLst>
      <p:ext uri="{19B8F6BF-5375-455C-9EA6-DF929625EA0E}">
        <p15:presenceInfo xmlns:p15="http://schemas.microsoft.com/office/powerpoint/2012/main" userId="646f64b355f611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E6B7864-1614-4436-8C9E-DD70752D1F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F358DF6-A865-42AB-865E-D809CE25AB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ACA62-2BA5-46E6-92BC-AF8F3D6D2AD9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5B9383-E01F-46F4-8A09-54B03B1A1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B36494-CFC3-4696-900C-6C5D721A8D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53840-39F7-41C6-B6EA-4B4B786C4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14828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C6A82-4C40-4DB9-882E-0421820B4549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F0B14-25AA-42DF-AC9E-8C484F4F9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50868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1267686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1pPr>
    <a:lvl2pPr marL="633843" algn="l" defTabSz="1267686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2pPr>
    <a:lvl3pPr marL="1267686" algn="l" defTabSz="1267686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3pPr>
    <a:lvl4pPr marL="1901528" algn="l" defTabSz="1267686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4pPr>
    <a:lvl5pPr marL="2535371" algn="l" defTabSz="1267686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5pPr>
    <a:lvl6pPr marL="3169214" algn="l" defTabSz="1267686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6pPr>
    <a:lvl7pPr marL="3803057" algn="l" defTabSz="1267686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7pPr>
    <a:lvl8pPr marL="4436900" algn="l" defTabSz="1267686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8pPr>
    <a:lvl9pPr marL="5070743" algn="l" defTabSz="1267686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этого Лагранж предложил такую формулу многочлена.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30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67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ответ на некорректные входные данные выводятся предупреждения и сообщения об ошибках.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18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Локализация интерфейса реализована вплоть до разделителя целой и дробной.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25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ней вспомогательная функция тоже имеет свою формулу.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99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Начальная страница – это введение, где определяется задача, решаемая программой.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1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странице определения функции пользователь вводит узлы интерполирования.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90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интерполирования пользователю на странице быстрого решения выводится интерполирующая функция. При этом имеется возможность просмотра шагов решения.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727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949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странице определения графика можно изменить параметры построения.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609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странице определения функции можно задать саму исходную функцию. Тогда ординаты узлов будут вычисляться автоматически, а на странице определения графика можно будет сравнить обе функции.</a:t>
            </a:r>
          </a:p>
          <a:p>
            <a:endParaRPr lang="ru-RU" dirty="0"/>
          </a:p>
          <a:p>
            <a:r>
              <a:rPr lang="ru-RU" dirty="0"/>
              <a:t>Если вы были внимательны, то заметили, что исходная функция – кубическая, но при этом выбраны такие узлы, что интерполирующая функция – квадратичная.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606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странице быстрого решения можно скопировать интерполирующую функцию, в том числе в формате </a:t>
            </a:r>
            <a:r>
              <a:rPr lang="en-US" dirty="0"/>
              <a:t>LaTeX, </a:t>
            </a:r>
            <a:r>
              <a:rPr lang="ru-RU" dirty="0"/>
              <a:t>чтобы вставить ее в документ.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0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69BC41-4FAF-41D7-88B3-9B94F2E5C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25000"/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t="3119" r="880" b="3121"/>
          <a:stretch/>
        </p:blipFill>
        <p:spPr>
          <a:xfrm>
            <a:off x="0" y="-1"/>
            <a:ext cx="16256000" cy="1016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662760"/>
            <a:ext cx="12192000" cy="3537186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5336353"/>
            <a:ext cx="12192000" cy="2452981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tx1"/>
                </a:solidFill>
              </a:defRPr>
            </a:lvl1pPr>
            <a:lvl2pPr marL="609644" indent="0" algn="ctr">
              <a:buNone/>
              <a:defRPr sz="2667"/>
            </a:lvl2pPr>
            <a:lvl3pPr marL="1219288" indent="0" algn="ctr">
              <a:buNone/>
              <a:defRPr sz="2400"/>
            </a:lvl3pPr>
            <a:lvl4pPr marL="1828932" indent="0" algn="ctr">
              <a:buNone/>
              <a:defRPr sz="2133"/>
            </a:lvl4pPr>
            <a:lvl5pPr marL="2438576" indent="0" algn="ctr">
              <a:buNone/>
              <a:defRPr sz="2133"/>
            </a:lvl5pPr>
            <a:lvl6pPr marL="3048221" indent="0" algn="ctr">
              <a:buNone/>
              <a:defRPr sz="2133"/>
            </a:lvl6pPr>
            <a:lvl7pPr marL="3657865" indent="0" algn="ctr">
              <a:buNone/>
              <a:defRPr sz="2133"/>
            </a:lvl7pPr>
            <a:lvl8pPr marL="4267508" indent="0" algn="ctr">
              <a:buNone/>
              <a:defRPr sz="2133"/>
            </a:lvl8pPr>
            <a:lvl9pPr marL="4877152" indent="0" algn="ctr">
              <a:buNone/>
              <a:defRPr sz="2133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32000" y="9416816"/>
            <a:ext cx="12192000" cy="540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828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176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BC59F8FF-1169-44E7-9B4D-27EF1866C42C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808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9E9C60E7-E72B-45A0-A053-04BFA6A21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58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20" y="677333"/>
            <a:ext cx="5242983" cy="23706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462854"/>
            <a:ext cx="8229600" cy="7220186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20" y="3048002"/>
            <a:ext cx="5242983" cy="5646797"/>
          </a:xfrm>
        </p:spPr>
        <p:txBody>
          <a:bodyPr/>
          <a:lstStyle>
            <a:lvl1pPr marL="0" indent="0">
              <a:buNone/>
              <a:defRPr sz="2133"/>
            </a:lvl1pPr>
            <a:lvl2pPr marL="609644" indent="0">
              <a:buNone/>
              <a:defRPr sz="1867"/>
            </a:lvl2pPr>
            <a:lvl3pPr marL="1219288" indent="0">
              <a:buNone/>
              <a:defRPr sz="1600"/>
            </a:lvl3pPr>
            <a:lvl4pPr marL="1828932" indent="0">
              <a:buNone/>
              <a:defRPr sz="1334"/>
            </a:lvl4pPr>
            <a:lvl5pPr marL="2438576" indent="0">
              <a:buNone/>
              <a:defRPr sz="1334"/>
            </a:lvl5pPr>
            <a:lvl6pPr marL="3048221" indent="0">
              <a:buNone/>
              <a:defRPr sz="1334"/>
            </a:lvl6pPr>
            <a:lvl7pPr marL="3657865" indent="0">
              <a:buNone/>
              <a:defRPr sz="1334"/>
            </a:lvl7pPr>
            <a:lvl8pPr marL="4267508" indent="0">
              <a:buNone/>
              <a:defRPr sz="1334"/>
            </a:lvl8pPr>
            <a:lvl9pPr marL="4877152" indent="0">
              <a:buNone/>
              <a:defRPr sz="133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76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BC59F8FF-1169-44E7-9B4D-27EF1866C42C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9E9C60E7-E72B-45A0-A053-04BFA6A21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646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20" y="677333"/>
            <a:ext cx="5242983" cy="23706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462854"/>
            <a:ext cx="8229600" cy="722018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644" indent="0">
              <a:buNone/>
              <a:defRPr sz="3734"/>
            </a:lvl2pPr>
            <a:lvl3pPr marL="1219288" indent="0">
              <a:buNone/>
              <a:defRPr sz="3200"/>
            </a:lvl3pPr>
            <a:lvl4pPr marL="1828932" indent="0">
              <a:buNone/>
              <a:defRPr sz="2667"/>
            </a:lvl4pPr>
            <a:lvl5pPr marL="2438576" indent="0">
              <a:buNone/>
              <a:defRPr sz="2667"/>
            </a:lvl5pPr>
            <a:lvl6pPr marL="3048221" indent="0">
              <a:buNone/>
              <a:defRPr sz="2667"/>
            </a:lvl6pPr>
            <a:lvl7pPr marL="3657865" indent="0">
              <a:buNone/>
              <a:defRPr sz="2667"/>
            </a:lvl7pPr>
            <a:lvl8pPr marL="4267508" indent="0">
              <a:buNone/>
              <a:defRPr sz="2667"/>
            </a:lvl8pPr>
            <a:lvl9pPr marL="4877152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20" y="3048002"/>
            <a:ext cx="5242983" cy="5646797"/>
          </a:xfrm>
        </p:spPr>
        <p:txBody>
          <a:bodyPr/>
          <a:lstStyle>
            <a:lvl1pPr marL="0" indent="0">
              <a:buNone/>
              <a:defRPr sz="2133"/>
            </a:lvl1pPr>
            <a:lvl2pPr marL="609644" indent="0">
              <a:buNone/>
              <a:defRPr sz="1867"/>
            </a:lvl2pPr>
            <a:lvl3pPr marL="1219288" indent="0">
              <a:buNone/>
              <a:defRPr sz="1600"/>
            </a:lvl3pPr>
            <a:lvl4pPr marL="1828932" indent="0">
              <a:buNone/>
              <a:defRPr sz="1334"/>
            </a:lvl4pPr>
            <a:lvl5pPr marL="2438576" indent="0">
              <a:buNone/>
              <a:defRPr sz="1334"/>
            </a:lvl5pPr>
            <a:lvl6pPr marL="3048221" indent="0">
              <a:buNone/>
              <a:defRPr sz="1334"/>
            </a:lvl6pPr>
            <a:lvl7pPr marL="3657865" indent="0">
              <a:buNone/>
              <a:defRPr sz="1334"/>
            </a:lvl7pPr>
            <a:lvl8pPr marL="4267508" indent="0">
              <a:buNone/>
              <a:defRPr sz="1334"/>
            </a:lvl8pPr>
            <a:lvl9pPr marL="4877152" indent="0">
              <a:buNone/>
              <a:defRPr sz="133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76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BC59F8FF-1169-44E7-9B4D-27EF1866C42C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9E9C60E7-E72B-45A0-A053-04BFA6A21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9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76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BC59F8FF-1169-44E7-9B4D-27EF1866C42C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08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9E9C60E7-E72B-45A0-A053-04BFA6A21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76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540926"/>
            <a:ext cx="3505200" cy="861013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540926"/>
            <a:ext cx="10312400" cy="861013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76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BC59F8FF-1169-44E7-9B4D-27EF1866C42C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08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9E9C60E7-E72B-45A0-A053-04BFA6A21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27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17600" y="9416816"/>
            <a:ext cx="14020800" cy="540926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864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06400"/>
            <a:ext cx="15443200" cy="9347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4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634858-99D5-47A7-BA22-CE18B1236C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5000"/>
          <a:stretch/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1333D0-BA90-48C5-8133-FADC6214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406400"/>
            <a:ext cx="15443200" cy="93472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6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3C45D0-70D8-4373-B073-9028F003B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0" y="1662760"/>
            <a:ext cx="12192000" cy="3537186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235C22-6D39-4D7F-B6CB-C0AC1EBDD93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032000" y="5336353"/>
            <a:ext cx="12192000" cy="2452981"/>
          </a:xfrm>
        </p:spPr>
        <p:txBody>
          <a:bodyPr/>
          <a:lstStyle>
            <a:lvl1pPr marL="0" indent="0" algn="ctr">
              <a:buNone/>
              <a:defRPr/>
            </a:lvl1pPr>
            <a:lvl2pPr algn="ctr"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8505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23C7F5-0E18-4B2A-AEE9-FBC2D18A44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t="3119" r="880" b="3121"/>
          <a:stretch/>
        </p:blipFill>
        <p:spPr>
          <a:xfrm>
            <a:off x="0" y="-1"/>
            <a:ext cx="16256000" cy="10160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F76AE6-71C5-4787-8BAA-21DAB8DDD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0" y="1662760"/>
            <a:ext cx="12192000" cy="3537186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0E46B2-3433-4D60-ACFA-75BC95BDE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0" y="5336353"/>
            <a:ext cx="12192000" cy="2452981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609644" indent="0" algn="ctr">
              <a:buNone/>
              <a:defRPr sz="2667"/>
            </a:lvl2pPr>
            <a:lvl3pPr marL="1219288" indent="0" algn="ctr">
              <a:buNone/>
              <a:defRPr sz="2400"/>
            </a:lvl3pPr>
            <a:lvl4pPr marL="1828932" indent="0" algn="ctr">
              <a:buNone/>
              <a:defRPr sz="2133"/>
            </a:lvl4pPr>
            <a:lvl5pPr marL="2438576" indent="0" algn="ctr">
              <a:buNone/>
              <a:defRPr sz="2133"/>
            </a:lvl5pPr>
            <a:lvl6pPr marL="3048221" indent="0" algn="ctr">
              <a:buNone/>
              <a:defRPr sz="2133"/>
            </a:lvl6pPr>
            <a:lvl7pPr marL="3657865" indent="0" algn="ctr">
              <a:buNone/>
              <a:defRPr sz="2133"/>
            </a:lvl7pPr>
            <a:lvl8pPr marL="4267508" indent="0" algn="ctr">
              <a:buNone/>
              <a:defRPr sz="2133"/>
            </a:lvl8pPr>
            <a:lvl9pPr marL="4877152" indent="0" algn="ctr">
              <a:buNone/>
              <a:defRPr sz="2133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5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704631"/>
            <a:ext cx="6908800" cy="644642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704631"/>
            <a:ext cx="6908800" cy="644642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76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BC59F8FF-1169-44E7-9B4D-27EF1866C42C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9E9C60E7-E72B-45A0-A053-04BFA6A21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90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540928"/>
            <a:ext cx="14020800" cy="196379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20" y="2490613"/>
            <a:ext cx="6877049" cy="122061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44" indent="0">
              <a:buNone/>
              <a:defRPr sz="2667" b="1"/>
            </a:lvl2pPr>
            <a:lvl3pPr marL="1219288" indent="0">
              <a:buNone/>
              <a:defRPr sz="2400" b="1"/>
            </a:lvl3pPr>
            <a:lvl4pPr marL="1828932" indent="0">
              <a:buNone/>
              <a:defRPr sz="2133" b="1"/>
            </a:lvl4pPr>
            <a:lvl5pPr marL="2438576" indent="0">
              <a:buNone/>
              <a:defRPr sz="2133" b="1"/>
            </a:lvl5pPr>
            <a:lvl6pPr marL="3048221" indent="0">
              <a:buNone/>
              <a:defRPr sz="2133" b="1"/>
            </a:lvl6pPr>
            <a:lvl7pPr marL="3657865" indent="0">
              <a:buNone/>
              <a:defRPr sz="2133" b="1"/>
            </a:lvl7pPr>
            <a:lvl8pPr marL="4267508" indent="0">
              <a:buNone/>
              <a:defRPr sz="2133" b="1"/>
            </a:lvl8pPr>
            <a:lvl9pPr marL="4877152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20" y="3711222"/>
            <a:ext cx="6877049" cy="54586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2" y="2490613"/>
            <a:ext cx="6910917" cy="122061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44" indent="0">
              <a:buNone/>
              <a:defRPr sz="2667" b="1"/>
            </a:lvl2pPr>
            <a:lvl3pPr marL="1219288" indent="0">
              <a:buNone/>
              <a:defRPr sz="2400" b="1"/>
            </a:lvl3pPr>
            <a:lvl4pPr marL="1828932" indent="0">
              <a:buNone/>
              <a:defRPr sz="2133" b="1"/>
            </a:lvl4pPr>
            <a:lvl5pPr marL="2438576" indent="0">
              <a:buNone/>
              <a:defRPr sz="2133" b="1"/>
            </a:lvl5pPr>
            <a:lvl6pPr marL="3048221" indent="0">
              <a:buNone/>
              <a:defRPr sz="2133" b="1"/>
            </a:lvl6pPr>
            <a:lvl7pPr marL="3657865" indent="0">
              <a:buNone/>
              <a:defRPr sz="2133" b="1"/>
            </a:lvl7pPr>
            <a:lvl8pPr marL="4267508" indent="0">
              <a:buNone/>
              <a:defRPr sz="2133" b="1"/>
            </a:lvl8pPr>
            <a:lvl9pPr marL="4877152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2" y="3711222"/>
            <a:ext cx="6910917" cy="54586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176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BC59F8FF-1169-44E7-9B4D-27EF1866C42C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808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9E9C60E7-E72B-45A0-A053-04BFA6A21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633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76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BC59F8FF-1169-44E7-9B4D-27EF1866C42C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80800" y="9416816"/>
            <a:ext cx="3657600" cy="540926"/>
          </a:xfrm>
          <a:prstGeom prst="rect">
            <a:avLst/>
          </a:prstGeom>
        </p:spPr>
        <p:txBody>
          <a:bodyPr/>
          <a:lstStyle/>
          <a:p>
            <a:fld id="{9E9C60E7-E72B-45A0-A053-04BFA6A21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85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540928"/>
            <a:ext cx="14020800" cy="1963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704631"/>
            <a:ext cx="14020800" cy="644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7600" y="9416816"/>
            <a:ext cx="14020800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867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3" r:id="rId3"/>
    <p:sldLayoutId id="2147483675" r:id="rId4"/>
    <p:sldLayoutId id="2147483674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xStyles>
    <p:titleStyle>
      <a:lvl1pPr algn="l" defTabSz="1219288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23" indent="-304823" algn="l" defTabSz="1219288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3734" kern="1200">
          <a:solidFill>
            <a:schemeClr val="tx1"/>
          </a:solidFill>
          <a:latin typeface="+mn-lt"/>
          <a:ea typeface="+mn-ea"/>
          <a:cs typeface="+mn-cs"/>
        </a:defRPr>
      </a:lvl1pPr>
      <a:lvl2pPr marL="914466" indent="-304823" algn="l" defTabSz="121928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110" indent="-304823" algn="l" defTabSz="121928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754" indent="-304823" algn="l" defTabSz="121928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98" indent="-304823" algn="l" defTabSz="121928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042" indent="-304823" algn="l" defTabSz="121928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686" indent="-304823" algn="l" defTabSz="121928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330" indent="-304823" algn="l" defTabSz="121928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974" indent="-304823" algn="l" defTabSz="121928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8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44" algn="l" defTabSz="121928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88" algn="l" defTabSz="121928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932" algn="l" defTabSz="121928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76" algn="l" defTabSz="121928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221" algn="l" defTabSz="121928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865" algn="l" defTabSz="121928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508" algn="l" defTabSz="121928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152" algn="l" defTabSz="121928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AAE485-78D8-47CD-B739-F38D856C0B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Интерполирование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361CC2-CADA-4848-8AE9-88108C85E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методом Лагранжа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B89B06-236F-405E-9246-F8821200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937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51" y="745011"/>
            <a:ext cx="15413301" cy="8669981"/>
          </a:xfrm>
        </p:spPr>
      </p:pic>
    </p:spTree>
    <p:extLst>
      <p:ext uri="{BB962C8B-B14F-4D97-AF65-F5344CB8AC3E}">
        <p14:creationId xmlns:p14="http://schemas.microsoft.com/office/powerpoint/2010/main" val="347180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51" y="745009"/>
            <a:ext cx="15413301" cy="8669980"/>
          </a:xfrm>
        </p:spPr>
      </p:pic>
    </p:spTree>
    <p:extLst>
      <p:ext uri="{BB962C8B-B14F-4D97-AF65-F5344CB8AC3E}">
        <p14:creationId xmlns:p14="http://schemas.microsoft.com/office/powerpoint/2010/main" val="182670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52" y="745009"/>
            <a:ext cx="15413299" cy="8669980"/>
          </a:xfrm>
        </p:spPr>
      </p:pic>
    </p:spTree>
    <p:extLst>
      <p:ext uri="{BB962C8B-B14F-4D97-AF65-F5344CB8AC3E}">
        <p14:creationId xmlns:p14="http://schemas.microsoft.com/office/powerpoint/2010/main" val="335152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52" y="745011"/>
            <a:ext cx="15413299" cy="8669979"/>
          </a:xfrm>
        </p:spPr>
      </p:pic>
    </p:spTree>
    <p:extLst>
      <p:ext uri="{BB962C8B-B14F-4D97-AF65-F5344CB8AC3E}">
        <p14:creationId xmlns:p14="http://schemas.microsoft.com/office/powerpoint/2010/main" val="132406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53" y="745011"/>
            <a:ext cx="15413297" cy="8669979"/>
          </a:xfrm>
        </p:spPr>
      </p:pic>
    </p:spTree>
    <p:extLst>
      <p:ext uri="{BB962C8B-B14F-4D97-AF65-F5344CB8AC3E}">
        <p14:creationId xmlns:p14="http://schemas.microsoft.com/office/powerpoint/2010/main" val="372693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32DE1-5A89-4E37-9C0F-9CD215EC0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Программа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C0ACC0-A76F-4FA1-8F01-5661A435C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дополнительные возможности</a:t>
            </a:r>
          </a:p>
        </p:txBody>
      </p:sp>
    </p:spTree>
    <p:extLst>
      <p:ext uri="{BB962C8B-B14F-4D97-AF65-F5344CB8AC3E}">
        <p14:creationId xmlns:p14="http://schemas.microsoft.com/office/powerpoint/2010/main" val="4608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270" y="745011"/>
            <a:ext cx="15383458" cy="8669979"/>
          </a:xfrm>
        </p:spPr>
      </p:pic>
    </p:spTree>
    <p:extLst>
      <p:ext uri="{BB962C8B-B14F-4D97-AF65-F5344CB8AC3E}">
        <p14:creationId xmlns:p14="http://schemas.microsoft.com/office/powerpoint/2010/main" val="298321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270" y="753402"/>
            <a:ext cx="15383458" cy="8653194"/>
          </a:xfrm>
        </p:spPr>
      </p:pic>
    </p:spTree>
    <p:extLst>
      <p:ext uri="{BB962C8B-B14F-4D97-AF65-F5344CB8AC3E}">
        <p14:creationId xmlns:p14="http://schemas.microsoft.com/office/powerpoint/2010/main" val="204394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272" y="753402"/>
            <a:ext cx="15383457" cy="8653194"/>
          </a:xfrm>
        </p:spPr>
      </p:pic>
    </p:spTree>
    <p:extLst>
      <p:ext uri="{BB962C8B-B14F-4D97-AF65-F5344CB8AC3E}">
        <p14:creationId xmlns:p14="http://schemas.microsoft.com/office/powerpoint/2010/main" val="149392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62" y="753401"/>
            <a:ext cx="15353674" cy="8653193"/>
          </a:xfrm>
        </p:spPr>
      </p:pic>
    </p:spTree>
    <p:extLst>
      <p:ext uri="{BB962C8B-B14F-4D97-AF65-F5344CB8AC3E}">
        <p14:creationId xmlns:p14="http://schemas.microsoft.com/office/powerpoint/2010/main" val="202505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E2A76-5D96-48FE-9200-5AA8EC630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F5667A-72B3-4B47-9B7B-C80597EF0F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851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8FAB12-2AC7-4E6C-B3E5-5FE8566E28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18750"/>
          <a:stretch/>
        </p:blipFill>
        <p:spPr>
          <a:xfrm>
            <a:off x="0" y="0"/>
            <a:ext cx="16256000" cy="10160000"/>
          </a:xfrm>
          <a:prstGeom prst="rect">
            <a:avLst/>
          </a:prstGeom>
          <a:noFill/>
        </p:spPr>
      </p:pic>
      <p:sp>
        <p:nvSpPr>
          <p:cNvPr id="2" name="Объект 1">
            <a:extLst>
              <a:ext uri="{FF2B5EF4-FFF2-40B4-BE49-F238E27FC236}">
                <a16:creationId xmlns:a16="http://schemas.microsoft.com/office/drawing/2014/main" id="{388DC837-B177-40DE-89B0-CE94D4E0A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274" y="406400"/>
            <a:ext cx="11021454" cy="9347200"/>
          </a:xfrm>
        </p:spPr>
        <p:txBody>
          <a:bodyPr anchor="ctr">
            <a:normAutofit/>
          </a:bodyPr>
          <a:lstStyle/>
          <a:p>
            <a:pPr marL="0" indent="0" algn="dist">
              <a:buNone/>
            </a:pPr>
            <a:r>
              <a:rPr lang="ru-RU" sz="6000" dirty="0"/>
              <a:t>Интерполирование – нахождение</a:t>
            </a:r>
          </a:p>
          <a:p>
            <a:pPr marL="0" indent="0" algn="dist">
              <a:buNone/>
            </a:pPr>
            <a:r>
              <a:rPr lang="ru-RU" sz="6000" dirty="0"/>
              <a:t>неизвестных промежуточных</a:t>
            </a:r>
          </a:p>
          <a:p>
            <a:pPr marL="0" indent="0" algn="dist">
              <a:buNone/>
            </a:pPr>
            <a:r>
              <a:rPr lang="ru-RU" sz="6000" dirty="0"/>
              <a:t>значений некоторой функции</a:t>
            </a:r>
          </a:p>
          <a:p>
            <a:pPr marL="0" indent="0" algn="dist">
              <a:buNone/>
            </a:pPr>
            <a:r>
              <a:rPr lang="ru-RU" sz="6000" dirty="0"/>
              <a:t>при помощи известных узлов.</a:t>
            </a:r>
          </a:p>
        </p:txBody>
      </p:sp>
    </p:spTree>
    <p:extLst>
      <p:ext uri="{BB962C8B-B14F-4D97-AF65-F5344CB8AC3E}">
        <p14:creationId xmlns:p14="http://schemas.microsoft.com/office/powerpoint/2010/main" val="4201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460C0-A369-4101-955E-7D4DB2F892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18750"/>
          <a:stretch/>
        </p:blipFill>
        <p:spPr>
          <a:xfrm>
            <a:off x="0" y="0"/>
            <a:ext cx="16256000" cy="10160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A8A40-7281-4FC2-9655-2A5CA613C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Формула Лагранжа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C9D4EEF-1FE8-40E6-BA16-FBA6973C9BBC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)≈</m:t>
                      </m:r>
                      <m:nary>
                        <m:naryPr>
                          <m:chr m:val="∑"/>
                          <m:ctrl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′(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sz="4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C9D4EEF-1FE8-40E6-BA16-FBA6973C9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4"/>
                <a:stretch>
                  <a:fillRect t="-7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D173BD-5880-4394-B21C-2C49833910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18750"/>
          <a:stretch/>
        </p:blipFill>
        <p:spPr>
          <a:xfrm>
            <a:off x="0" y="0"/>
            <a:ext cx="16256000" cy="10160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A1C15-4FAE-4D5C-9A10-478A70528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Формула вспомогательной функции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CF471F8-D1C2-4889-961E-D8094FD18CC4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…(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 </a:t>
                </a:r>
                <a:endParaRPr lang="ru-RU" sz="4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CF471F8-D1C2-4889-961E-D8094FD18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98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5BE8B4-2261-46FF-9B16-ED30EFF12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Программа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C1DEF3-7BE8-447B-A9F8-C146426C1C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471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06400" y="736602"/>
            <a:ext cx="15443200" cy="8686799"/>
          </a:xfrm>
        </p:spPr>
      </p:pic>
    </p:spTree>
    <p:extLst>
      <p:ext uri="{BB962C8B-B14F-4D97-AF65-F5344CB8AC3E}">
        <p14:creationId xmlns:p14="http://schemas.microsoft.com/office/powerpoint/2010/main" val="32010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49" y="736602"/>
            <a:ext cx="15413302" cy="8686799"/>
          </a:xfrm>
        </p:spPr>
      </p:pic>
    </p:spTree>
    <p:extLst>
      <p:ext uri="{BB962C8B-B14F-4D97-AF65-F5344CB8AC3E}">
        <p14:creationId xmlns:p14="http://schemas.microsoft.com/office/powerpoint/2010/main" val="9174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94CBF74-34E1-4568-9871-A31E2B5287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49" y="745011"/>
            <a:ext cx="15413302" cy="8669981"/>
          </a:xfrm>
        </p:spPr>
      </p:pic>
    </p:spTree>
    <p:extLst>
      <p:ext uri="{BB962C8B-B14F-4D97-AF65-F5344CB8AC3E}">
        <p14:creationId xmlns:p14="http://schemas.microsoft.com/office/powerpoint/2010/main" val="113165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</TotalTime>
  <Words>214</Words>
  <PresentationFormat>Произвольный</PresentationFormat>
  <Paragraphs>29</Paragraphs>
  <Slides>19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Тема Office</vt:lpstr>
      <vt:lpstr>Интерполирование</vt:lpstr>
      <vt:lpstr>Теория</vt:lpstr>
      <vt:lpstr>Презентация PowerPoint</vt:lpstr>
      <vt:lpstr>Формула Лагранжа:</vt:lpstr>
      <vt:lpstr>Формула вспомогательной функции:</vt:lpstr>
      <vt:lpstr>Программа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Программа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Интерполирование</dc:title>
  <cp:revision>2</cp:revision>
  <dcterms:created xsi:type="dcterms:W3CDTF">2022-11-17T00:23:58Z</dcterms:created>
  <dcterms:modified xsi:type="dcterms:W3CDTF">2022-11-18T15:57:32Z</dcterms:modified>
  <cp:version>1.0.0</cp:version>
</cp:coreProperties>
</file>